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58" r:id="rId5"/>
    <p:sldId id="259" r:id="rId6"/>
    <p:sldId id="260" r:id="rId7"/>
    <p:sldId id="261" r:id="rId8"/>
    <p:sldId id="262" r:id="rId9"/>
    <p:sldId id="286" r:id="rId10"/>
    <p:sldId id="264" r:id="rId11"/>
    <p:sldId id="265" r:id="rId12"/>
    <p:sldId id="266" r:id="rId13"/>
    <p:sldId id="267" r:id="rId14"/>
    <p:sldId id="268" r:id="rId15"/>
    <p:sldId id="269" r:id="rId16"/>
    <p:sldId id="288" r:id="rId17"/>
    <p:sldId id="287" r:id="rId18"/>
    <p:sldId id="289" r:id="rId19"/>
    <p:sldId id="290" r:id="rId20"/>
    <p:sldId id="291" r:id="rId21"/>
    <p:sldId id="292" r:id="rId22"/>
    <p:sldId id="285"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1" autoAdjust="0"/>
    <p:restoredTop sz="94660"/>
  </p:normalViewPr>
  <p:slideViewPr>
    <p:cSldViewPr snapToGrid="0">
      <p:cViewPr varScale="1">
        <p:scale>
          <a:sx n="74" d="100"/>
          <a:sy n="74" d="100"/>
        </p:scale>
        <p:origin x="4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05.03.2021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05.03.2021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05.03.2021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05.03.2021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05.03.2021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05.03.2021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05.03.2021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05.03.2021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05.03.2021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52527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lgn="ctr"/>
            <a:r>
              <a:rPr lang="kk-KZ" sz="3600" b="1" dirty="0"/>
              <a:t>Ұқсамау емес, шынайы </a:t>
            </a:r>
            <a:r>
              <a:rPr lang="kk-KZ" sz="3600" b="1" dirty="0" smtClean="0"/>
              <a:t>болу</a:t>
            </a:r>
            <a:endParaRPr lang="ru-RU" sz="3600" b="1" dirty="0"/>
          </a:p>
        </p:txBody>
      </p:sp>
      <p:sp>
        <p:nvSpPr>
          <p:cNvPr id="3" name="Объект 2"/>
          <p:cNvSpPr>
            <a:spLocks noGrp="1"/>
          </p:cNvSpPr>
          <p:nvPr>
            <p:ph idx="1"/>
          </p:nvPr>
        </p:nvSpPr>
        <p:spPr>
          <a:xfrm>
            <a:off x="838200" y="1825624"/>
            <a:ext cx="10515600" cy="4794631"/>
          </a:xfrm>
        </p:spPr>
        <p:txBody>
          <a:bodyPr>
            <a:normAutofit fontScale="92500" lnSpcReduction="20000"/>
          </a:bodyPr>
          <a:lstStyle/>
          <a:p>
            <a:r>
              <a:rPr lang="kk-KZ" dirty="0"/>
              <a:t>Сəтті брендтің міндетті құрамдас бөлігі ретінде ақиқатты бренд аңыз қарастырылады. Халық тұлғаларының имиджіне мұндай рөлге олардың өзіндік аңыздары ие болады. Сол себептен имидж- бен жұмыс істеудің міндетті бөлігі биографияны құру болып табы- лады. Имидж контекстінде биография дегеніміз – ол оқиғалардың жай фиксациясы емес. Белгілік оқиғалар мен тұлғаның </a:t>
            </a:r>
            <a:r>
              <a:rPr lang="kk-KZ" dirty="0" smtClean="0"/>
              <a:t>əрекеттеріне </a:t>
            </a:r>
            <a:r>
              <a:rPr lang="kk-KZ" dirty="0"/>
              <a:t>зейін қою қажет.</a:t>
            </a:r>
            <a:endParaRPr lang="ru-RU" dirty="0"/>
          </a:p>
          <a:p>
            <a:r>
              <a:rPr lang="kk-KZ" dirty="0"/>
              <a:t>Биография мақсаттылы аудиторияға коммуникацияның барлық мүмкін арналары бойынша жіберіледі. Əдебиеттік нұсқа толығы- мен немесе ішінара басылымды БАҚ-та жарияланады. Мүмкін- дігінше биография бөлек кітапша немесе кітап ретінде басылып шығарылады.</a:t>
            </a:r>
            <a:endParaRPr lang="ru-RU" dirty="0"/>
          </a:p>
          <a:p>
            <a:r>
              <a:rPr lang="kk-KZ" dirty="0"/>
              <a:t>Толыққанды тірі бейнені құру үшін бұқаралық тұлғаға өзінің жеке өмірін ашық жариялауы қажет. Отбасындағы қарым-қатынас, əйелдердің саны, балалардың тəртібі жəне үй жануарлары </a:t>
            </a:r>
            <a:r>
              <a:rPr lang="kk-KZ" dirty="0" smtClean="0"/>
              <a:t>имиджге</a:t>
            </a:r>
            <a:r>
              <a:rPr lang="ru-RU" dirty="0"/>
              <a:t> </a:t>
            </a:r>
            <a:r>
              <a:rPr lang="kk-KZ" dirty="0" smtClean="0"/>
              <a:t>қалыпты </a:t>
            </a:r>
            <a:r>
              <a:rPr lang="kk-KZ" dirty="0"/>
              <a:t>немесе кері əсер ете алады. Жабық жеке өмір бейнесі тегіс бақылаушылар үшін қызғылықсыз болады.</a:t>
            </a:r>
            <a:endParaRPr lang="ru-RU" dirty="0"/>
          </a:p>
        </p:txBody>
      </p:sp>
    </p:spTree>
    <p:extLst>
      <p:ext uri="{BB962C8B-B14F-4D97-AF65-F5344CB8AC3E}">
        <p14:creationId xmlns:p14="http://schemas.microsoft.com/office/powerpoint/2010/main" val="1010069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5916" y="184821"/>
            <a:ext cx="9679546" cy="1051551"/>
          </a:xfrm>
        </p:spPr>
        <p:txBody>
          <a:bodyPr>
            <a:noAutofit/>
          </a:bodyPr>
          <a:lstStyle/>
          <a:p>
            <a:pPr lvl="0" algn="ctr"/>
            <a:r>
              <a:rPr lang="kk-KZ" sz="3600" b="1" dirty="0"/>
              <a:t>Шынайы болу үшін ұқсау</a:t>
            </a:r>
            <a:endParaRPr lang="ru-RU" sz="3600" b="1" dirty="0"/>
          </a:p>
        </p:txBody>
      </p:sp>
      <p:sp>
        <p:nvSpPr>
          <p:cNvPr id="3" name="Объект 2"/>
          <p:cNvSpPr>
            <a:spLocks noGrp="1"/>
          </p:cNvSpPr>
          <p:nvPr>
            <p:ph idx="1"/>
          </p:nvPr>
        </p:nvSpPr>
        <p:spPr>
          <a:xfrm>
            <a:off x="244699" y="1442434"/>
            <a:ext cx="11797047" cy="5061397"/>
          </a:xfrm>
        </p:spPr>
        <p:txBody>
          <a:bodyPr>
            <a:noAutofit/>
          </a:bodyPr>
          <a:lstStyle/>
          <a:p>
            <a:r>
              <a:rPr lang="kk-KZ" dirty="0"/>
              <a:t>Сыртқы келбеттің маңыздылығы. Тек киімге ғана емес, соны- мен қатар келбеткеде көңіл қойылады.</a:t>
            </a:r>
            <a:endParaRPr lang="ru-RU" dirty="0"/>
          </a:p>
          <a:p>
            <a:r>
              <a:rPr lang="kk-KZ" dirty="0"/>
              <a:t>Саясаткер имиджінің негізгі құрамдас бөлі – сөйлеу шебері: нені жəне қалайша айту.</a:t>
            </a:r>
            <a:endParaRPr lang="ru-RU" dirty="0"/>
          </a:p>
          <a:p>
            <a:r>
              <a:rPr lang="kk-KZ" dirty="0"/>
              <a:t>Сөйлеудің мазмұнды жағы да өте мəнді. Саясаткердің имиджі- мен жұмыс істеу жағдайында бірінші міндет – сайлаушыға түсінік- ті тілді меңгеру.</a:t>
            </a:r>
            <a:endParaRPr lang="ru-RU" dirty="0"/>
          </a:p>
          <a:p>
            <a:r>
              <a:rPr lang="kk-KZ" dirty="0"/>
              <a:t>Шынайы саяси имиджді құру барысында жəне оны </a:t>
            </a:r>
            <a:r>
              <a:rPr lang="kk-KZ" dirty="0" smtClean="0"/>
              <a:t>символикалық </a:t>
            </a:r>
            <a:r>
              <a:rPr lang="kk-KZ" dirty="0"/>
              <a:t>феномен ретінде қабылдау барысында аңыздар ерекше орынға ие болды. Аңыз бен </a:t>
            </a:r>
            <a:r>
              <a:rPr lang="kk-KZ" dirty="0" smtClean="0"/>
              <a:t>архетиптереңдетілген </a:t>
            </a:r>
            <a:r>
              <a:rPr lang="kk-KZ" dirty="0"/>
              <a:t>деңгейде əр адамның бойында болатын ақпараттың бір түрі жəне де оның міндеті бұл символиканы коммуникатор үшін пайдалы бағытта белсенден- діруге негізделеді.</a:t>
            </a:r>
            <a:endParaRPr lang="ru-RU" dirty="0"/>
          </a:p>
        </p:txBody>
      </p:sp>
    </p:spTree>
    <p:extLst>
      <p:ext uri="{BB962C8B-B14F-4D97-AF65-F5344CB8AC3E}">
        <p14:creationId xmlns:p14="http://schemas.microsoft.com/office/powerpoint/2010/main" val="1320486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077309"/>
          </a:xfrm>
        </p:spPr>
        <p:txBody>
          <a:bodyPr>
            <a:noAutofit/>
          </a:bodyPr>
          <a:lstStyle/>
          <a:p>
            <a:pPr algn="ctr"/>
            <a:r>
              <a:rPr lang="kk-KZ" sz="3200" b="1" dirty="0"/>
              <a:t>Шынайы болу үшін ұқсау</a:t>
            </a:r>
            <a:endParaRPr lang="ru-RU" sz="3200" dirty="0"/>
          </a:p>
        </p:txBody>
      </p:sp>
      <p:sp>
        <p:nvSpPr>
          <p:cNvPr id="3" name="Объект 2"/>
          <p:cNvSpPr>
            <a:spLocks noGrp="1"/>
          </p:cNvSpPr>
          <p:nvPr>
            <p:ph idx="1"/>
          </p:nvPr>
        </p:nvSpPr>
        <p:spPr>
          <a:xfrm>
            <a:off x="838200" y="1300766"/>
            <a:ext cx="11164910" cy="5190186"/>
          </a:xfrm>
        </p:spPr>
        <p:txBody>
          <a:bodyPr>
            <a:normAutofit fontScale="85000" lnSpcReduction="20000"/>
          </a:bodyPr>
          <a:lstStyle/>
          <a:p>
            <a:r>
              <a:rPr lang="kk-KZ" dirty="0"/>
              <a:t>Аңыздар əр кезде де болған. Əр бір адам белгілі бір аңыздар шеңберінде өмір сүріп, оларды əдетте байқамайды да. Мысалға</a:t>
            </a:r>
            <a:r>
              <a:rPr lang="kk-KZ" dirty="0" smtClean="0"/>
              <a:t>,</a:t>
            </a:r>
            <a:r>
              <a:rPr lang="ru-RU" dirty="0"/>
              <a:t> </a:t>
            </a:r>
            <a:r>
              <a:rPr lang="kk-KZ" dirty="0" smtClean="0"/>
              <a:t>«</a:t>
            </a:r>
            <a:r>
              <a:rPr lang="kk-KZ" dirty="0"/>
              <a:t>ер адам отбасыны асырауы тиіс», «балалар сабақты жақсы оқу- лары керек».</a:t>
            </a:r>
            <a:endParaRPr lang="ru-RU" dirty="0"/>
          </a:p>
          <a:p>
            <a:r>
              <a:rPr lang="kk-KZ" dirty="0"/>
              <a:t>Тарихи дамудың белгілі бір кезеңдерінде саясаттағы аңыздарға қатыстылық орнату барлық мемлекеттер үшін сипатты болып келеді. Ол ерекше əлеуметтік саяси жəне экономикалық шарттар- мен байланысты, бұл шарттар өз кезегінде күрделі мəселелерді шынайы қолда бар қаражаттар есебінен шешуге мүмкіндік бермей, саясаткерлерді аңыздарды қолдану арқылы адамдардың бұқаралық санасына əсер етуге мəжбүрлеп, олардың уақытша өршеленіп кеткен жəне қиын шешілетін қарама-қайшылықтардан назарларын бұруға тырысады.</a:t>
            </a:r>
            <a:endParaRPr lang="ru-RU" dirty="0"/>
          </a:p>
          <a:p>
            <a:r>
              <a:rPr lang="kk-KZ" dirty="0"/>
              <a:t>Теорияда аңыздарды заманауи əлемде өз мəнінен айырылған архаикалық құбылыс ретінде түсіну мүмкіндігі тəжірибеде өзін-өзі ақтаған жоқ. Ақиқатты шынайылық бір аңыздардың пайда болып, екіншілердің жойылатынын дəлелдейді.</a:t>
            </a:r>
            <a:endParaRPr lang="ru-RU" dirty="0"/>
          </a:p>
          <a:p>
            <a:r>
              <a:rPr lang="kk-KZ" dirty="0"/>
              <a:t>Бір аңыздардың екіншілерімен алмасуы – революциялар мен реформалардың кезеңдері үшін заңдылықты құбылыс. Ол өз кезе- гінде саяси мақсаттардың түбірінен өзгеретіндерімен жəне белгілі бір идеяға сенім білдірумен жəне де халық тарапынан саяси акция- лардың қолдау табуымен түсіндіріледі</a:t>
            </a:r>
            <a:r>
              <a:rPr lang="kk-KZ" dirty="0" smtClean="0"/>
              <a:t>.</a:t>
            </a:r>
            <a:endParaRPr lang="ru-RU" dirty="0"/>
          </a:p>
        </p:txBody>
      </p:sp>
    </p:spTree>
    <p:extLst>
      <p:ext uri="{BB962C8B-B14F-4D97-AF65-F5344CB8AC3E}">
        <p14:creationId xmlns:p14="http://schemas.microsoft.com/office/powerpoint/2010/main" val="96152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8504" y="0"/>
            <a:ext cx="10515600" cy="1325563"/>
          </a:xfrm>
        </p:spPr>
        <p:txBody>
          <a:bodyPr>
            <a:normAutofit fontScale="90000"/>
          </a:bodyPr>
          <a:lstStyle/>
          <a:p>
            <a:pPr algn="ctr"/>
            <a:r>
              <a:rPr lang="kk-KZ" dirty="0"/>
              <a:t>Саяси аңыздар үшін келесі айырықшаланған ерекшеліктер сипатты болып келеді:</a:t>
            </a:r>
            <a:endParaRPr lang="ru-RU" dirty="0"/>
          </a:p>
        </p:txBody>
      </p:sp>
      <p:sp>
        <p:nvSpPr>
          <p:cNvPr id="3" name="Объект 2"/>
          <p:cNvSpPr>
            <a:spLocks noGrp="1"/>
          </p:cNvSpPr>
          <p:nvPr>
            <p:ph idx="1"/>
          </p:nvPr>
        </p:nvSpPr>
        <p:spPr>
          <a:xfrm>
            <a:off x="244698" y="1325563"/>
            <a:ext cx="11809927" cy="4826022"/>
          </a:xfrm>
        </p:spPr>
        <p:txBody>
          <a:bodyPr>
            <a:noAutofit/>
          </a:bodyPr>
          <a:lstStyle/>
          <a:p>
            <a:pPr lvl="0"/>
            <a:r>
              <a:rPr lang="kk-KZ" sz="2400" dirty="0"/>
              <a:t>олар кенеттен емес, жасанды, саналы жəне мақсаттылы түрде пайда болады;</a:t>
            </a:r>
            <a:endParaRPr lang="ru-RU" sz="2400" dirty="0"/>
          </a:p>
          <a:p>
            <a:pPr lvl="0"/>
            <a:r>
              <a:rPr lang="kk-KZ" sz="2400" dirty="0"/>
              <a:t>олардың негізін саясаткерлермен ғибадатталатын саналы ұжымдық үміттер құрайды жəне бұқаралық санамен игерілген;</a:t>
            </a:r>
            <a:endParaRPr lang="ru-RU" sz="2400" dirty="0"/>
          </a:p>
          <a:p>
            <a:pPr lvl="0"/>
            <a:r>
              <a:rPr lang="kk-KZ" sz="2400" dirty="0"/>
              <a:t>онда екі түрлі қасиет біріктіріледі: саналы есеп жəне табыну- шылық сенім, олар саясаткерлерге өздерін барлық моральдық шектеулерден босатуға мүмкіндік береді;</a:t>
            </a:r>
            <a:endParaRPr lang="ru-RU" sz="2400" dirty="0"/>
          </a:p>
          <a:p>
            <a:pPr lvl="0"/>
            <a:r>
              <a:rPr lang="kk-KZ" sz="2400" dirty="0"/>
              <a:t>олар рационалды аргументтердің көмегімен құлдырауға ұшырамайды жəне де сол себептен ғылыми емес білім ретінде ба- ғалаулары теңдес болып келеді. Ең жақсы жағдайда саяси аңыздар жартылай шындық деп қарастырылады;</a:t>
            </a:r>
            <a:endParaRPr lang="ru-RU" sz="2400" dirty="0"/>
          </a:p>
          <a:p>
            <a:pPr lvl="0"/>
            <a:r>
              <a:rPr lang="kk-KZ" sz="2400" dirty="0"/>
              <a:t>олар үшін саяси шынайылықпен тікелей байланыс ұстану сипатты болып келеді, олар оқиғалардың реттілігін ақтауға қызмет етіп, адамдардың жүргізіліп жатқан саяси акцияларға аобсолютті сенімділігін қамтамасыз етеді</a:t>
            </a:r>
            <a:r>
              <a:rPr lang="kk-KZ" sz="2400" dirty="0" smtClean="0"/>
              <a:t>;</a:t>
            </a:r>
          </a:p>
          <a:p>
            <a:r>
              <a:rPr lang="kk-KZ" sz="2400" dirty="0"/>
              <a:t>саяси аңыздар шығармашылық аңыздарға қарағанда кешірек пайда болады, ол өз кезегінде саяси құрылымдар мен əлеуметтік дифференцияның құрылуымен шартталынған.</a:t>
            </a:r>
            <a:endParaRPr lang="ru-RU" sz="2400" dirty="0"/>
          </a:p>
          <a:p>
            <a:pPr marL="0" lvl="0" indent="0">
              <a:buNone/>
            </a:pPr>
            <a:r>
              <a:rPr lang="kk-KZ" sz="2400" dirty="0"/>
              <a:t/>
            </a:r>
            <a:br>
              <a:rPr lang="kk-KZ" sz="2400" dirty="0"/>
            </a:br>
            <a:endParaRPr lang="ru-RU" sz="2400" dirty="0"/>
          </a:p>
        </p:txBody>
      </p:sp>
    </p:spTree>
    <p:extLst>
      <p:ext uri="{BB962C8B-B14F-4D97-AF65-F5344CB8AC3E}">
        <p14:creationId xmlns:p14="http://schemas.microsoft.com/office/powerpoint/2010/main" val="4079621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600" b="1" dirty="0"/>
              <a:t>Аңыздардың түрлері</a:t>
            </a:r>
            <a:endParaRPr lang="ru-RU" sz="3600" b="1" dirty="0"/>
          </a:p>
        </p:txBody>
      </p:sp>
      <p:sp>
        <p:nvSpPr>
          <p:cNvPr id="3" name="Объект 2"/>
          <p:cNvSpPr>
            <a:spLocks noGrp="1"/>
          </p:cNvSpPr>
          <p:nvPr>
            <p:ph idx="1"/>
          </p:nvPr>
        </p:nvSpPr>
        <p:spPr/>
        <p:txBody>
          <a:bodyPr>
            <a:normAutofit/>
          </a:bodyPr>
          <a:lstStyle/>
          <a:p>
            <a:r>
              <a:rPr lang="kk-KZ" sz="3200" dirty="0" smtClean="0"/>
              <a:t>партиялық </a:t>
            </a:r>
            <a:r>
              <a:rPr lang="kk-KZ" sz="3200" dirty="0"/>
              <a:t>(уəделер, партияның жақсы өмір жайлы үн- деулері)</a:t>
            </a:r>
            <a:endParaRPr lang="ru-RU" sz="3200" dirty="0"/>
          </a:p>
          <a:p>
            <a:pPr lvl="0"/>
            <a:r>
              <a:rPr lang="kk-KZ" sz="3200" dirty="0"/>
              <a:t>мемлекеттік аңыздар</a:t>
            </a:r>
            <a:endParaRPr lang="ru-RU" sz="3200" dirty="0"/>
          </a:p>
          <a:p>
            <a:pPr lvl="0"/>
            <a:r>
              <a:rPr lang="kk-KZ" sz="3200" dirty="0"/>
              <a:t>отбасылық аңыздар (асыраушы əке)</a:t>
            </a:r>
            <a:endParaRPr lang="ru-RU" sz="3200" dirty="0"/>
          </a:p>
          <a:p>
            <a:pPr lvl="0"/>
            <a:r>
              <a:rPr lang="kk-KZ" sz="3200" dirty="0"/>
              <a:t>балалық аңыздар («рахмет», «өтініш» сияқты сиқыр сөздері).</a:t>
            </a:r>
            <a:endParaRPr lang="ru-RU" sz="3200" dirty="0"/>
          </a:p>
          <a:p>
            <a:pPr lvl="0"/>
            <a:r>
              <a:rPr lang="kk-KZ" sz="3200" dirty="0"/>
              <a:t>тарихи аңыздар (əлемдік тарихта осы халықтың ерекше рөлін көрсететін).</a:t>
            </a:r>
            <a:endParaRPr lang="ru-RU" sz="3200" dirty="0"/>
          </a:p>
        </p:txBody>
      </p:sp>
    </p:spTree>
    <p:extLst>
      <p:ext uri="{BB962C8B-B14F-4D97-AF65-F5344CB8AC3E}">
        <p14:creationId xmlns:p14="http://schemas.microsoft.com/office/powerpoint/2010/main" val="1784891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Аңыздық хабарламаның негізгі белгілері</a:t>
            </a:r>
            <a:endParaRPr lang="ru-RU" b="1" dirty="0"/>
          </a:p>
        </p:txBody>
      </p:sp>
      <p:sp>
        <p:nvSpPr>
          <p:cNvPr id="3" name="Объект 2"/>
          <p:cNvSpPr>
            <a:spLocks noGrp="1"/>
          </p:cNvSpPr>
          <p:nvPr>
            <p:ph idx="1"/>
          </p:nvPr>
        </p:nvSpPr>
        <p:spPr/>
        <p:txBody>
          <a:bodyPr>
            <a:normAutofit fontScale="92500" lnSpcReduction="10000"/>
          </a:bodyPr>
          <a:lstStyle/>
          <a:p>
            <a:r>
              <a:rPr lang="kk-KZ" dirty="0"/>
              <a:t>аңыз аксиомалы болып келеді (аксиома дəлелдерді талап етпейді), нəтижесінде олар шынайылыққа сай келуін анықтайтын тексеріске душар болмайды;</a:t>
            </a:r>
            <a:endParaRPr lang="ru-RU" dirty="0"/>
          </a:p>
          <a:p>
            <a:pPr lvl="0"/>
            <a:r>
              <a:rPr lang="kk-KZ" dirty="0"/>
              <a:t>аңыз тікелей шынайылыққа емес, ал толыққандылық дең- гейіне, яғни жоғары деңгейге сай келуімен ұсынылады. Бұл қасиеті оны тексеру керек еместігін анықтайды.</a:t>
            </a:r>
            <a:endParaRPr lang="ru-RU" dirty="0"/>
          </a:p>
          <a:p>
            <a:pPr lvl="0"/>
            <a:r>
              <a:rPr lang="kk-KZ" dirty="0"/>
              <a:t>аңыз коммуникацияның ерекше шарттарын білдіреді, өйт- кені, онда тыңдаушысы болғанымен, хабарламаның авторы жоқ, сол себеп бойынша аңыз датталмай, ешкіммен дауласпайды;</a:t>
            </a:r>
            <a:endParaRPr lang="ru-RU" dirty="0"/>
          </a:p>
          <a:p>
            <a:pPr lvl="0"/>
            <a:r>
              <a:rPr lang="kk-KZ" dirty="0" smtClean="0"/>
              <a:t>аңыз </a:t>
            </a:r>
            <a:r>
              <a:rPr lang="kk-KZ" dirty="0"/>
              <a:t>уақытты тоқтатып, əлемнің түсіндірмесіне рұқсат бермей, əлемге деген жалғыз мүмкін көзқарасты байқайды.</a:t>
            </a:r>
            <a:endParaRPr lang="ru-RU" dirty="0"/>
          </a:p>
        </p:txBody>
      </p:sp>
    </p:spTree>
    <p:extLst>
      <p:ext uri="{BB962C8B-B14F-4D97-AF65-F5344CB8AC3E}">
        <p14:creationId xmlns:p14="http://schemas.microsoft.com/office/powerpoint/2010/main" val="1630459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Саясаткерлердің мифологиялық бейнелері</a:t>
            </a:r>
            <a:endParaRPr lang="ru-RU" b="1" dirty="0"/>
          </a:p>
        </p:txBody>
      </p:sp>
      <p:sp>
        <p:nvSpPr>
          <p:cNvPr id="3" name="Объект 2"/>
          <p:cNvSpPr>
            <a:spLocks noGrp="1"/>
          </p:cNvSpPr>
          <p:nvPr>
            <p:ph idx="1"/>
          </p:nvPr>
        </p:nvSpPr>
        <p:spPr>
          <a:xfrm>
            <a:off x="838200" y="1825624"/>
            <a:ext cx="10515600" cy="4755479"/>
          </a:xfrm>
        </p:spPr>
        <p:txBody>
          <a:bodyPr>
            <a:noAutofit/>
          </a:bodyPr>
          <a:lstStyle/>
          <a:p>
            <a:pPr lvl="0"/>
            <a:r>
              <a:rPr lang="kk-KZ" sz="3200" dirty="0"/>
              <a:t>Сері. Бірінші істеп, кейін ойланады.</a:t>
            </a:r>
            <a:endParaRPr lang="ru-RU" sz="3200" dirty="0"/>
          </a:p>
          <a:p>
            <a:pPr lvl="0"/>
            <a:r>
              <a:rPr lang="kk-KZ" sz="3200" dirty="0"/>
              <a:t>Иегер. Ол тек қағаздық жұмысты атқарып қоймай, орасан зор нəтижелерге əкеліп соқтыратын шешуші əрекеттерге барады.</a:t>
            </a:r>
            <a:endParaRPr lang="ru-RU" sz="3200" dirty="0"/>
          </a:p>
          <a:p>
            <a:pPr lvl="0"/>
            <a:r>
              <a:rPr lang="kk-KZ" sz="3200" dirty="0"/>
              <a:t>Ойланушы. Ол тек ойланады, бірақ ешнəрсе істемейді.</a:t>
            </a:r>
            <a:endParaRPr lang="ru-RU" sz="3200" dirty="0"/>
          </a:p>
          <a:p>
            <a:pPr lvl="0"/>
            <a:r>
              <a:rPr lang="kk-KZ" sz="3200" dirty="0"/>
              <a:t>Романтик. Ол барлығын шын жүректен жасайды. Ол </a:t>
            </a:r>
            <a:r>
              <a:rPr lang="kk-KZ" sz="3200" dirty="0" smtClean="0"/>
              <a:t>ешқашан </a:t>
            </a:r>
            <a:r>
              <a:rPr lang="kk-KZ" sz="3200" dirty="0"/>
              <a:t>биліктің жоғары орындарынан көрініс таппайды.</a:t>
            </a:r>
            <a:endParaRPr lang="ru-RU" sz="3200" dirty="0"/>
          </a:p>
          <a:p>
            <a:pPr lvl="0"/>
            <a:r>
              <a:rPr lang="kk-KZ" sz="3200" dirty="0"/>
              <a:t>Кəсіби адам. Оған ойлану мен істеудің теңдес </a:t>
            </a:r>
            <a:r>
              <a:rPr lang="kk-KZ" sz="3200" dirty="0" smtClean="0"/>
              <a:t>үйлесімділігі </a:t>
            </a:r>
            <a:r>
              <a:rPr lang="kk-KZ" sz="3200" dirty="0"/>
              <a:t>сай</a:t>
            </a:r>
            <a:r>
              <a:rPr lang="kk-KZ" sz="3200" dirty="0" smtClean="0"/>
              <a:t>.</a:t>
            </a:r>
            <a:endParaRPr lang="ru-RU" sz="3200" dirty="0"/>
          </a:p>
        </p:txBody>
      </p:sp>
    </p:spTree>
    <p:extLst>
      <p:ext uri="{BB962C8B-B14F-4D97-AF65-F5344CB8AC3E}">
        <p14:creationId xmlns:p14="http://schemas.microsoft.com/office/powerpoint/2010/main" val="1372647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Позициялану мен имидждің түзетілуі</a:t>
            </a:r>
            <a:endParaRPr lang="ru-RU" b="1" dirty="0"/>
          </a:p>
        </p:txBody>
      </p:sp>
      <p:sp>
        <p:nvSpPr>
          <p:cNvPr id="3" name="Объект 2"/>
          <p:cNvSpPr>
            <a:spLocks noGrp="1"/>
          </p:cNvSpPr>
          <p:nvPr>
            <p:ph idx="1"/>
          </p:nvPr>
        </p:nvSpPr>
        <p:spPr/>
        <p:txBody>
          <a:bodyPr>
            <a:normAutofit/>
          </a:bodyPr>
          <a:lstStyle/>
          <a:p>
            <a:r>
              <a:rPr lang="kk-KZ" dirty="0"/>
              <a:t>Саясаткер көп уақыт бойы жаңалықты бағдарламаларда көріне отырып, көңілге алына алмай қалынуы мүмкін. Ең кең тараған мəселе нақты позициялаудың жоқтығы болып табылады. Қайталанбас имиджге иеленетіндер ғана танымалдылық жағдайда көп тұра алады.</a:t>
            </a:r>
            <a:endParaRPr lang="ru-RU" dirty="0"/>
          </a:p>
          <a:p>
            <a:r>
              <a:rPr lang="kk-KZ" dirty="0"/>
              <a:t>Кəсіби мамандар бастапқы, старттық имиджбен жұмыс істеуге мəжбүр. Əдетте оларды жеткілікті деңгейде танымал кейіпкерлерге шақырады. Сол себептен жұмыс «нөлден» басталмайды. Мұндай жағдайларда қолда бар имидждің түзетілуі қарастырылады. Онда- ғы өзгерістер түбірлі болуы мүмкін.</a:t>
            </a:r>
            <a:endParaRPr lang="ru-RU" dirty="0"/>
          </a:p>
        </p:txBody>
      </p:sp>
    </p:spTree>
    <p:extLst>
      <p:ext uri="{BB962C8B-B14F-4D97-AF65-F5344CB8AC3E}">
        <p14:creationId xmlns:p14="http://schemas.microsoft.com/office/powerpoint/2010/main" val="1817642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Бейне </a:t>
            </a:r>
            <a:r>
              <a:rPr lang="kk-KZ" b="1" dirty="0" smtClean="0"/>
              <a:t>драматургиясы</a:t>
            </a:r>
            <a:endParaRPr lang="ru-RU" dirty="0"/>
          </a:p>
        </p:txBody>
      </p:sp>
      <p:sp>
        <p:nvSpPr>
          <p:cNvPr id="3" name="Объект 2"/>
          <p:cNvSpPr>
            <a:spLocks noGrp="1"/>
          </p:cNvSpPr>
          <p:nvPr>
            <p:ph idx="1"/>
          </p:nvPr>
        </p:nvSpPr>
        <p:spPr/>
        <p:txBody>
          <a:bodyPr>
            <a:normAutofit fontScale="92500" lnSpcReduction="10000"/>
          </a:bodyPr>
          <a:lstStyle/>
          <a:p>
            <a:r>
              <a:rPr lang="kk-KZ" dirty="0"/>
              <a:t>Статикалық жағдайда ең сəтті образдың өзі де құлдырайды. Тұлғаға көңіл аудартуды қамтамасыз ету аздық етеді, ал оны ұстап қалу бұдан гөрі күрделірек. Сол себептен образ драматургиясын дамытып, жаңа белгілерін ашу қажет.</a:t>
            </a:r>
            <a:endParaRPr lang="ru-RU" dirty="0"/>
          </a:p>
          <a:p>
            <a:r>
              <a:rPr lang="kk-KZ" dirty="0"/>
              <a:t>Имидж «құнсыз операның» принципі бойынша дамиды, кейіп- кер əрдайым бір жағдайларға ұшырап отырады. Бейне динамика- сын қолап отыру үшін қызғылықты жағдайларды туғызып отыру қажет.</a:t>
            </a:r>
            <a:endParaRPr lang="ru-RU" dirty="0"/>
          </a:p>
          <a:p>
            <a:r>
              <a:rPr lang="kk-KZ" dirty="0" smtClean="0"/>
              <a:t>Жариялы </a:t>
            </a:r>
            <a:r>
              <a:rPr lang="kk-KZ" dirty="0"/>
              <a:t>тұлғалардың өмірінде стихиялық түрде пайда </a:t>
            </a:r>
            <a:r>
              <a:rPr lang="kk-KZ" dirty="0" smtClean="0"/>
              <a:t>болатын </a:t>
            </a:r>
            <a:r>
              <a:rPr lang="kk-KZ" dirty="0"/>
              <a:t>жағдайлар да сондай жариялануды талап етеді.</a:t>
            </a:r>
            <a:endParaRPr lang="ru-RU" dirty="0"/>
          </a:p>
          <a:p>
            <a:r>
              <a:rPr lang="kk-KZ" dirty="0"/>
              <a:t>Маркетинг заңдарына сай, жария тұлғасының имиджі қалай көтерілсе, дəл солай түседі.</a:t>
            </a:r>
            <a:endParaRPr lang="ru-RU" dirty="0"/>
          </a:p>
          <a:p>
            <a:endParaRPr lang="ru-RU" dirty="0"/>
          </a:p>
        </p:txBody>
      </p:sp>
    </p:spTree>
    <p:extLst>
      <p:ext uri="{BB962C8B-B14F-4D97-AF65-F5344CB8AC3E}">
        <p14:creationId xmlns:p14="http://schemas.microsoft.com/office/powerpoint/2010/main" val="886802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Саяси актерлердің ұнамды рөлдері (имидж доминанттары</a:t>
            </a:r>
            <a:r>
              <a:rPr lang="kk-KZ" b="1" dirty="0" smtClean="0"/>
              <a:t>)</a:t>
            </a:r>
            <a:endParaRPr lang="ru-RU" dirty="0"/>
          </a:p>
        </p:txBody>
      </p:sp>
      <p:sp>
        <p:nvSpPr>
          <p:cNvPr id="3" name="Объект 2"/>
          <p:cNvSpPr>
            <a:spLocks noGrp="1"/>
          </p:cNvSpPr>
          <p:nvPr>
            <p:ph idx="1"/>
          </p:nvPr>
        </p:nvSpPr>
        <p:spPr/>
        <p:txBody>
          <a:bodyPr>
            <a:normAutofit fontScale="92500" lnSpcReduction="10000"/>
          </a:bodyPr>
          <a:lstStyle/>
          <a:p>
            <a:r>
              <a:rPr lang="kk-KZ" dirty="0"/>
              <a:t>Саясаткерлердің типтік имидждерін салыстыру (нақты берілген доминантпен) бір дифференциалды белгінің негізінде құрылатын айқын позициялардың жоқтығын аңғарады (державаны ұстаушы/ космополит; коррупциямен күресуші/мафияның досы). Имидж құрылымы (рөл ретінде) ядроның (доминатты) жəне перефирия- ның (факультативті микрорөлдер) болуын білдіреді. Ядро </a:t>
            </a:r>
            <a:r>
              <a:rPr lang="kk-KZ" dirty="0" smtClean="0"/>
              <a:t>рөлдердің </a:t>
            </a:r>
            <a:r>
              <a:rPr lang="kk-KZ" dirty="0"/>
              <a:t>блогымен көрсетілуі мүмкін: мысалға, Патриот, халық </a:t>
            </a:r>
            <a:r>
              <a:rPr lang="kk-KZ" dirty="0" smtClean="0"/>
              <a:t>Таңдаушысы </a:t>
            </a:r>
            <a:r>
              <a:rPr lang="kk-KZ" dirty="0"/>
              <a:t>жəне Қарапайым адам.</a:t>
            </a:r>
            <a:endParaRPr lang="ru-RU" dirty="0"/>
          </a:p>
          <a:p>
            <a:r>
              <a:rPr lang="kk-KZ" dirty="0"/>
              <a:t>Имидж – бұл шынайы образ, ол концентрацияланған түрде саясаткердің шынайы келбетін көрсетеді. Имидж сəтті тұрғыдан іске асырылып, өзара қарама-қайшы болмауы тиіс. Саясаткердің əрекеті игеруші сақтап қалуға тырысатын имиджге байланысты түзетіледі.</a:t>
            </a:r>
            <a:endParaRPr lang="ru-RU" dirty="0"/>
          </a:p>
          <a:p>
            <a:endParaRPr lang="ru-RU" dirty="0"/>
          </a:p>
        </p:txBody>
      </p:sp>
    </p:spTree>
    <p:extLst>
      <p:ext uri="{BB962C8B-B14F-4D97-AF65-F5344CB8AC3E}">
        <p14:creationId xmlns:p14="http://schemas.microsoft.com/office/powerpoint/2010/main" val="232442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69441"/>
          </a:xfrm>
          <a:prstGeom prst="rect">
            <a:avLst/>
          </a:prstGeom>
          <a:noFill/>
        </p:spPr>
        <p:txBody>
          <a:bodyPr wrap="square" rtlCol="0">
            <a:spAutoFit/>
          </a:bodyPr>
          <a:lstStyle/>
          <a:p>
            <a:r>
              <a:rPr lang="ru-RU" sz="4400" b="1" dirty="0" err="1">
                <a:latin typeface="Arial" panose="020B0604020202020204" pitchFamily="34" charset="0"/>
                <a:cs typeface="Arial" panose="020B0604020202020204" pitchFamily="34" charset="0"/>
              </a:rPr>
              <a:t>Саяси</a:t>
            </a:r>
            <a:r>
              <a:rPr lang="ru-RU" sz="4400" b="1" dirty="0">
                <a:latin typeface="Arial" panose="020B0604020202020204" pitchFamily="34" charset="0"/>
                <a:cs typeface="Arial" panose="020B0604020202020204" pitchFamily="34" charset="0"/>
              </a:rPr>
              <a:t> </a:t>
            </a:r>
            <a:r>
              <a:rPr lang="ru-RU" sz="4400" b="1" dirty="0" err="1">
                <a:latin typeface="Arial" panose="020B0604020202020204" pitchFamily="34" charset="0"/>
                <a:cs typeface="Arial" panose="020B0604020202020204" pitchFamily="34" charset="0"/>
              </a:rPr>
              <a:t>имиджелогия</a:t>
            </a:r>
            <a:endParaRPr lang="ru-RU" sz="4400" b="1" dirty="0">
              <a:latin typeface="Arial" panose="020B0604020202020204" pitchFamily="34" charset="0"/>
              <a:cs typeface="Arial" panose="020B0604020202020204" pitchFamily="34" charset="0"/>
            </a:endParaRPr>
          </a:p>
        </p:txBody>
      </p:sp>
      <p:sp>
        <p:nvSpPr>
          <p:cNvPr id="6" name="TextBox 5"/>
          <p:cNvSpPr txBox="1"/>
          <p:nvPr/>
        </p:nvSpPr>
        <p:spPr>
          <a:xfrm>
            <a:off x="1632172" y="3498091"/>
            <a:ext cx="9601067" cy="2410981"/>
          </a:xfrm>
          <a:prstGeom prst="rect">
            <a:avLst/>
          </a:prstGeom>
          <a:noFill/>
        </p:spPr>
        <p:txBody>
          <a:bodyPr wrap="square" rtlCol="0">
            <a:spAutoFit/>
          </a:bodyPr>
          <a:lstStyle/>
          <a:p>
            <a:r>
              <a:rPr lang="ru-RU" sz="4267" b="1" dirty="0" err="1">
                <a:latin typeface="Arial" panose="020B0604020202020204" pitchFamily="34" charset="0"/>
                <a:cs typeface="Arial" panose="020B0604020202020204" pitchFamily="34" charset="0"/>
              </a:rPr>
              <a:t>Дәріс</a:t>
            </a:r>
            <a:r>
              <a:rPr lang="ru-RU" sz="4267" b="1" dirty="0">
                <a:latin typeface="Arial" panose="020B0604020202020204" pitchFamily="34" charset="0"/>
                <a:cs typeface="Arial" panose="020B0604020202020204" pitchFamily="34" charset="0"/>
              </a:rPr>
              <a:t> </a:t>
            </a:r>
            <a:r>
              <a:rPr lang="ru-RU" sz="4267" b="1" dirty="0">
                <a:latin typeface="Arial" panose="020B0604020202020204" pitchFamily="34" charset="0"/>
                <a:cs typeface="Arial" panose="020B0604020202020204" pitchFamily="34" charset="0"/>
              </a:rPr>
              <a:t>7</a:t>
            </a:r>
            <a:endParaRPr lang="ru-RU" sz="4267" dirty="0">
              <a:latin typeface="Arial" panose="020B0604020202020204" pitchFamily="34" charset="0"/>
              <a:cs typeface="Arial" panose="020B0604020202020204" pitchFamily="34" charset="0"/>
            </a:endParaRPr>
          </a:p>
          <a:p>
            <a:r>
              <a:rPr lang="kk-KZ" sz="5400" dirty="0"/>
              <a:t>Саясаттағы имидж: иллюзия мен шынайылық</a:t>
            </a:r>
            <a:endParaRPr lang="ru-RU" sz="54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840014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41669"/>
            <a:ext cx="10515600" cy="1549020"/>
          </a:xfrm>
        </p:spPr>
        <p:txBody>
          <a:bodyPr>
            <a:noAutofit/>
          </a:bodyPr>
          <a:lstStyle/>
          <a:p>
            <a:pPr algn="ctr"/>
            <a:r>
              <a:rPr lang="kk-KZ" sz="2400" b="1" dirty="0"/>
              <a:t>Бағынушының қызметінде терең түсінік иеленетін адамның лидер ретінде назарға алынуы – ерекше ғылым. Қол астындағы жұмысшысымен қарастырылатын сұрақтарды жеткілікті түрде шеше алмауын сезе отырып, лидер келесі əдістерге сүйенеді</a:t>
            </a:r>
            <a:r>
              <a:rPr lang="kk-KZ" sz="2400" b="1" dirty="0" smtClean="0"/>
              <a:t>:</a:t>
            </a:r>
            <a:endParaRPr lang="ru-RU" sz="2400" b="1" dirty="0"/>
          </a:p>
        </p:txBody>
      </p:sp>
      <p:sp>
        <p:nvSpPr>
          <p:cNvPr id="3" name="Объект 2"/>
          <p:cNvSpPr>
            <a:spLocks noGrp="1"/>
          </p:cNvSpPr>
          <p:nvPr>
            <p:ph idx="1"/>
          </p:nvPr>
        </p:nvSpPr>
        <p:spPr/>
        <p:txBody>
          <a:bodyPr/>
          <a:lstStyle/>
          <a:p>
            <a:pPr lvl="0"/>
            <a:r>
              <a:rPr lang="kk-KZ" dirty="0"/>
              <a:t>Сөйлегеннен гөрі, көбірек тыңдайды</a:t>
            </a:r>
            <a:r>
              <a:rPr lang="kk-KZ" dirty="0" smtClean="0"/>
              <a:t>.</a:t>
            </a:r>
            <a:endParaRPr lang="ru-RU" dirty="0"/>
          </a:p>
          <a:p>
            <a:pPr lvl="0"/>
            <a:r>
              <a:rPr lang="kk-KZ" dirty="0" smtClean="0"/>
              <a:t>Пікірталасқа </a:t>
            </a:r>
            <a:r>
              <a:rPr lang="kk-KZ" dirty="0"/>
              <a:t>басқа тараптан əңгімелесушілерді араластыра- ды, олар өз кезегінде дау-дамай үрдісінде бəріне де ыңғайлы ше- шімге келеді.</a:t>
            </a:r>
            <a:endParaRPr lang="ru-RU" dirty="0"/>
          </a:p>
          <a:p>
            <a:pPr lvl="0"/>
            <a:r>
              <a:rPr lang="kk-KZ" dirty="0"/>
              <a:t>Кездесудің аяғында бағынушыға өзінің шеше алмаулығын қалжың деп түсіндіреді.</a:t>
            </a:r>
            <a:endParaRPr lang="ru-RU" dirty="0"/>
          </a:p>
          <a:p>
            <a:endParaRPr lang="ru-RU" dirty="0"/>
          </a:p>
        </p:txBody>
      </p:sp>
    </p:spTree>
    <p:extLst>
      <p:ext uri="{BB962C8B-B14F-4D97-AF65-F5344CB8AC3E}">
        <p14:creationId xmlns:p14="http://schemas.microsoft.com/office/powerpoint/2010/main" val="120494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b="1" dirty="0"/>
              <a:t>Қазіргі таңда сегіз түрлі психологиялық рөл бар, олар саяси топтың ішінен көрініс таба алады</a:t>
            </a:r>
            <a:r>
              <a:rPr lang="kk-KZ" b="1" dirty="0" smtClean="0"/>
              <a:t>:</a:t>
            </a:r>
            <a:endParaRPr lang="ru-RU" b="1" dirty="0"/>
          </a:p>
        </p:txBody>
      </p:sp>
      <p:sp>
        <p:nvSpPr>
          <p:cNvPr id="3" name="Объект 2"/>
          <p:cNvSpPr>
            <a:spLocks noGrp="1"/>
          </p:cNvSpPr>
          <p:nvPr>
            <p:ph idx="1"/>
          </p:nvPr>
        </p:nvSpPr>
        <p:spPr/>
        <p:txBody>
          <a:bodyPr>
            <a:normAutofit fontScale="92500" lnSpcReduction="10000"/>
          </a:bodyPr>
          <a:lstStyle/>
          <a:p>
            <a:pPr lvl="0"/>
            <a:r>
              <a:rPr lang="kk-KZ" dirty="0"/>
              <a:t>«Қасқырдың аузы жесе де қан, жемесе де қан».</a:t>
            </a:r>
            <a:endParaRPr lang="ru-RU" dirty="0"/>
          </a:p>
          <a:p>
            <a:pPr lvl="0"/>
            <a:r>
              <a:rPr lang="kk-KZ" dirty="0"/>
              <a:t>Ұйымдастырушы мен орындаушы жетекшінің рөлі.</a:t>
            </a:r>
            <a:endParaRPr lang="ru-RU" dirty="0"/>
          </a:p>
          <a:p>
            <a:pPr lvl="0"/>
            <a:r>
              <a:rPr lang="kk-KZ" dirty="0"/>
              <a:t>Демократ пен саяси рақымшылдың рөлі.</a:t>
            </a:r>
            <a:endParaRPr lang="ru-RU" dirty="0"/>
          </a:p>
          <a:p>
            <a:pPr lvl="0"/>
            <a:r>
              <a:rPr lang="kk-KZ" dirty="0"/>
              <a:t>Жетекші көмекшісінің рөлі.</a:t>
            </a:r>
            <a:endParaRPr lang="ru-RU" dirty="0"/>
          </a:p>
          <a:p>
            <a:pPr lvl="0"/>
            <a:r>
              <a:rPr lang="kk-KZ" dirty="0"/>
              <a:t>Бағынушы саясаткердің рөлі</a:t>
            </a:r>
            <a:endParaRPr lang="ru-RU" dirty="0"/>
          </a:p>
          <a:p>
            <a:pPr lvl="0"/>
            <a:r>
              <a:rPr lang="kk-KZ" dirty="0"/>
              <a:t>Барлық нəрсеге рұқсат етілетін ерікті саясаткердің рөлі.</a:t>
            </a:r>
            <a:endParaRPr lang="ru-RU" dirty="0"/>
          </a:p>
          <a:p>
            <a:pPr lvl="0"/>
            <a:r>
              <a:rPr lang="kk-KZ" dirty="0"/>
              <a:t>Біріктіруші саясаткердің рөлі</a:t>
            </a:r>
            <a:endParaRPr lang="ru-RU" dirty="0"/>
          </a:p>
          <a:p>
            <a:pPr lvl="0"/>
            <a:r>
              <a:rPr lang="kk-KZ" dirty="0"/>
              <a:t>Тексеруші саясаткердің рөлі жəне жеке басты немесе мемле- кеттік қауіпсіздікті қамтамасыз ететін саясаткер рөлі.</a:t>
            </a:r>
            <a:endParaRPr lang="ru-RU" dirty="0"/>
          </a:p>
          <a:p>
            <a:pPr lvl="0"/>
            <a:r>
              <a:rPr lang="kk-KZ" dirty="0"/>
              <a:t>Жабық мінезді </a:t>
            </a:r>
            <a:r>
              <a:rPr lang="kk-KZ" dirty="0" smtClean="0"/>
              <a:t>саясаткер</a:t>
            </a:r>
            <a:endParaRPr lang="ru-RU" dirty="0"/>
          </a:p>
        </p:txBody>
      </p:sp>
    </p:spTree>
    <p:extLst>
      <p:ext uri="{BB962C8B-B14F-4D97-AF65-F5344CB8AC3E}">
        <p14:creationId xmlns:p14="http://schemas.microsoft.com/office/powerpoint/2010/main" val="1250085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456124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480" y="365125"/>
            <a:ext cx="8656320" cy="1325563"/>
          </a:xfrm>
        </p:spPr>
        <p:txBody>
          <a:bodyPr>
            <a:normAutofit/>
          </a:bodyPr>
          <a:lstStyle/>
          <a:p>
            <a:r>
              <a:rPr lang="ru-RU" sz="3200" b="1" dirty="0" err="1">
                <a:latin typeface="Arial" panose="020B0604020202020204" pitchFamily="34" charset="0"/>
                <a:cs typeface="Arial" panose="020B0604020202020204" pitchFamily="34" charset="0"/>
              </a:rPr>
              <a:t>Дәріс</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жоспары</a:t>
            </a:r>
            <a:r>
              <a:rPr lang="" sz="3200" b="1" dirty="0">
                <a:latin typeface="Arial" pitchFamily="34" charset="0"/>
                <a:cs typeface="Arial" pitchFamily="34" charset="0"/>
              </a:rPr>
              <a: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831637" y="1600201"/>
            <a:ext cx="8750763" cy="4525963"/>
          </a:xfrm>
        </p:spPr>
        <p:txBody>
          <a:bodyPr>
            <a:normAutofit/>
          </a:bodyPr>
          <a:lstStyle/>
          <a:p>
            <a:pPr>
              <a:buFontTx/>
              <a:buChar char="-"/>
            </a:pPr>
            <a:r>
              <a:rPr lang="kk-KZ" sz="3200" dirty="0" smtClean="0"/>
              <a:t>Иллюзия </a:t>
            </a:r>
            <a:r>
              <a:rPr lang="kk-KZ" sz="3200" dirty="0"/>
              <a:t>мен </a:t>
            </a:r>
            <a:r>
              <a:rPr lang="kk-KZ" sz="3200" dirty="0" smtClean="0"/>
              <a:t>шынайылық</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t>Ұқсамау емес, шынайы </a:t>
            </a:r>
            <a:r>
              <a:rPr lang="kk-KZ" sz="3200" dirty="0" smtClean="0"/>
              <a:t>болу</a:t>
            </a:r>
          </a:p>
          <a:p>
            <a:pPr>
              <a:buFontTx/>
              <a:buChar char="-"/>
            </a:pPr>
            <a:r>
              <a:rPr lang="kk-KZ" sz="3200" dirty="0"/>
              <a:t>Шынайы болу үшін </a:t>
            </a:r>
            <a:r>
              <a:rPr lang="kk-KZ" sz="3200" dirty="0" smtClean="0"/>
              <a:t>ұқсау</a:t>
            </a:r>
          </a:p>
          <a:p>
            <a:pPr>
              <a:buFontTx/>
              <a:buChar char="-"/>
            </a:pPr>
            <a:r>
              <a:rPr lang="kk-KZ" sz="3200" dirty="0"/>
              <a:t>Саяси актерлердің ұнамды рөлдері (имидж доминанттары)</a:t>
            </a:r>
            <a:endParaRPr 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71997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9550"/>
            <a:ext cx="10515600" cy="6095570"/>
          </a:xfrm>
        </p:spPr>
        <p:txBody>
          <a:bodyPr>
            <a:normAutofit fontScale="92500" lnSpcReduction="10000"/>
          </a:bodyPr>
          <a:lstStyle/>
          <a:p>
            <a:r>
              <a:rPr lang="kk-KZ" dirty="0"/>
              <a:t>Үш əлем арасында, яғни шынайы, символикалық жəне ақпарат- тықтардың арасында бір əлемнен екіншіге өту жолын қиындататын кедергілер кездеседі. Шынайы əлемде мыңдаған оқиғалар болып, тек олардың санаулысы ғана ақпараттық əлемге өтеді. Ал </a:t>
            </a:r>
            <a:r>
              <a:rPr lang="kk-KZ" dirty="0" smtClean="0"/>
              <a:t>Ақпарат-тық </a:t>
            </a:r>
            <a:r>
              <a:rPr lang="kk-KZ" dirty="0"/>
              <a:t>əлемде жүздеген оқиға орын алса, олардың аздаған үлесі сим- воликалық əлемге өтеді. Шынайы əлемде байқалған оқиға ақпарат- тық əлемде немесе керісінше маңызды деп бағаланбауы </a:t>
            </a:r>
            <a:r>
              <a:rPr lang="kk-KZ" dirty="0" smtClean="0"/>
              <a:t>мүмкін</a:t>
            </a:r>
            <a:r>
              <a:rPr lang="kk-KZ" dirty="0" smtClean="0"/>
              <a:t>.</a:t>
            </a:r>
          </a:p>
          <a:p>
            <a:r>
              <a:rPr lang="kk-KZ" dirty="0"/>
              <a:t>Осы үш əлемді кез келген мемлекет пен қалаға қатысты қылып түсіндіретін болсақ, онда шынайы картадан басқа ақпараттық жəне символикалық картаның бар екендігі анықталады. Соның өзінде ақпараттық карта шынайылыққа сай келмейді немесе оны ішінара қайталайды. Символикалық карта да шынайыға ұқсап жарыт- пайды, оған тек іріктелуден өткен жəне маңызды объект ретінде əлеуметтік жадыда сақталғандар ғана өтеді. Соның өзінде əсер ету үрдісі шынайы картадан символикалыққа кенеттен өтіп қоймайды, символикалық карта өз кезегінде шынайы өмірде белгілі бір жайт- тарды орындауға əсер етеді. Шынайы əлем мен символикалық əлемдегі бір жайттың жиілілігі мен маңыздылығы бір-біріне сай келмеуі мүмкін.</a:t>
            </a:r>
            <a:endParaRPr lang="ru-RU" dirty="0"/>
          </a:p>
          <a:p>
            <a:endParaRPr lang="ru-RU" dirty="0"/>
          </a:p>
        </p:txBody>
      </p:sp>
    </p:spTree>
    <p:extLst>
      <p:ext uri="{BB962C8B-B14F-4D97-AF65-F5344CB8AC3E}">
        <p14:creationId xmlns:p14="http://schemas.microsoft.com/office/powerpoint/2010/main" val="2294795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6366"/>
            <a:ext cx="10515600" cy="5790597"/>
          </a:xfrm>
        </p:spPr>
        <p:txBody>
          <a:bodyPr>
            <a:normAutofit lnSpcReduction="10000"/>
          </a:bodyPr>
          <a:lstStyle/>
          <a:p>
            <a:r>
              <a:rPr lang="kk-KZ" dirty="0"/>
              <a:t>Психологияда имидж өздігінен «ойдан шығарылған кеңістіктің шынайылығы» деген көзқарас көрініс табады. Шынайы əлемде (ақиқатты психологиялық кеңістік) құбылыстар орын алып, жайттар жүріп, адамдар əрекет жасап, мəні, мағыналары мен си- паттамалары ақиқатты мазмұнға сай келетін қарым-қатынастар басым болады. Онда ешқандай бұрмаланулар жоқ.</a:t>
            </a:r>
            <a:endParaRPr lang="ru-RU" dirty="0"/>
          </a:p>
          <a:p>
            <a:r>
              <a:rPr lang="kk-KZ" dirty="0"/>
              <a:t>Ойдан шығарылған əлемде шынайылық бұрмаланып, белгілі бір мақсаттар мен қызығушылықтарға сай болып ұсынылады. Сол себептен адам өмір бойы ықпал астында болады деген </a:t>
            </a:r>
            <a:r>
              <a:rPr lang="kk-KZ" dirty="0" smtClean="0"/>
              <a:t>ой-тұжырым </a:t>
            </a:r>
            <a:r>
              <a:rPr lang="kk-KZ" dirty="0"/>
              <a:t>дұрыс айтылған. Оған ақиқатты ақпарат емес, ал біреудің мүдделеріне сай бейнелер беріледі. Сондықтан да ол əлемді сен- дірілген қалыптарының призмасы арқылы қабылдайтын болады. Жекеленген жағдайда, сайлауалды компанияларда саясаткерлер емес, ал олардың имидждері бəсекеге </a:t>
            </a:r>
            <a:r>
              <a:rPr lang="kk-KZ" dirty="0" smtClean="0"/>
              <a:t>түседі</a:t>
            </a:r>
            <a:r>
              <a:rPr lang="kk-KZ" dirty="0"/>
              <a:t>.</a:t>
            </a:r>
            <a:endParaRPr lang="ru-RU" dirty="0"/>
          </a:p>
        </p:txBody>
      </p:sp>
    </p:spTree>
    <p:extLst>
      <p:ext uri="{BB962C8B-B14F-4D97-AF65-F5344CB8AC3E}">
        <p14:creationId xmlns:p14="http://schemas.microsoft.com/office/powerpoint/2010/main" val="2228408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5307"/>
            <a:ext cx="10515600" cy="5571656"/>
          </a:xfrm>
        </p:spPr>
        <p:txBody>
          <a:bodyPr>
            <a:normAutofit fontScale="77500" lnSpcReduction="20000"/>
          </a:bodyPr>
          <a:lstStyle/>
          <a:p>
            <a:r>
              <a:rPr lang="kk-KZ" sz="3600" dirty="0"/>
              <a:t>Иллюзиялық əлем жоғары реттеушілік күшке ие болады, оған қоса адамдарға əсер етеді. Сондай-ақ оның психологиялық əсерлері болады. Сонымен қатар ол психологиялық тұрғыдан </a:t>
            </a:r>
            <a:r>
              <a:rPr lang="kk-KZ" sz="3600" dirty="0" smtClean="0"/>
              <a:t>шынайыəлемге </a:t>
            </a:r>
            <a:r>
              <a:rPr lang="kk-KZ" sz="3600" dirty="0"/>
              <a:t>қарағанда өте ыңғайлы болып келеді. Ойдан шығарылған əлемнің нəтижесінде көңіл қалудың дəрежесі төмен болатынын негіздейтін келесі сипаттамалары: ол өте ғажайып жəне тартымды; принципиалды түрде тексерілмейді. </a:t>
            </a:r>
            <a:endParaRPr lang="kk-KZ" sz="3600" dirty="0" smtClean="0"/>
          </a:p>
          <a:p>
            <a:r>
              <a:rPr lang="kk-KZ" sz="3600" dirty="0" smtClean="0"/>
              <a:t>Бұл </a:t>
            </a:r>
            <a:r>
              <a:rPr lang="kk-KZ" sz="3600" dirty="0"/>
              <a:t>жағдайда ол </a:t>
            </a:r>
            <a:r>
              <a:rPr lang="kk-KZ" sz="3600" dirty="0" smtClean="0"/>
              <a:t>иррационалды</a:t>
            </a:r>
            <a:r>
              <a:rPr lang="kk-KZ" sz="3600" dirty="0"/>
              <a:t>, сол себептен оны шынайылық деп қабылдайды; ондағы ішкі толыққандылық пен үйлесімділік көрініс табады, ол өздігінен келісімді сипатта болып келеді; басқаша иерархия қалыптасып, оған біз негізсіз қарап, əсер ете аламыз. Психологиялық қарым- қатынаста ойдан шығарылған əлемнің құндылықтарына еру таңдау мен жауапкершілік зауалдарынан босатады деген тұжырым өте маңызды, адам сырт көздердің айтуы мен ескертуі бойынша əрекет етеді, мысалға танымал жəне сəтті кейіпкерлер, табынушылар іспетті жəне т.б.</a:t>
            </a:r>
            <a:endParaRPr lang="ru-RU" sz="3600" dirty="0"/>
          </a:p>
          <a:p>
            <a:pPr marL="0" indent="0">
              <a:buNone/>
            </a:pPr>
            <a:endParaRPr lang="ru-RU" sz="3600" dirty="0"/>
          </a:p>
        </p:txBody>
      </p:sp>
    </p:spTree>
    <p:extLst>
      <p:ext uri="{BB962C8B-B14F-4D97-AF65-F5344CB8AC3E}">
        <p14:creationId xmlns:p14="http://schemas.microsoft.com/office/powerpoint/2010/main" val="424234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73805" y="1168802"/>
            <a:ext cx="10515600" cy="4351338"/>
          </a:xfrm>
        </p:spPr>
        <p:txBody>
          <a:bodyPr>
            <a:normAutofit/>
          </a:bodyPr>
          <a:lstStyle/>
          <a:p>
            <a:r>
              <a:rPr lang="kk-KZ" dirty="0"/>
              <a:t>Пьер Бурдье: </a:t>
            </a:r>
            <a:endParaRPr lang="kk-KZ" dirty="0" smtClean="0"/>
          </a:p>
          <a:p>
            <a:pPr marL="0" indent="0">
              <a:buNone/>
            </a:pPr>
            <a:r>
              <a:rPr lang="kk-KZ" dirty="0" smtClean="0"/>
              <a:t>«</a:t>
            </a:r>
            <a:r>
              <a:rPr lang="kk-KZ" dirty="0"/>
              <a:t>Саясат əлеуметті, оның ішінде топтарды ту- дыруға мүмкіндік беріп, белгілердің көмегімен орындалатын іс- əрекет ретінде түсінідірілетін тиімді символикалық қызметі үшін игілікті орын болып табылады» деп əділетті түрде атап өткен болатын. Семиотикалық қасиеттің қандай үрдістерін саясаткер имиджін құру технологияларынан көре аламыз міне, осыларды атап өтейік.</a:t>
            </a:r>
            <a:endParaRPr lang="ru-RU" dirty="0"/>
          </a:p>
        </p:txBody>
      </p:sp>
    </p:spTree>
    <p:extLst>
      <p:ext uri="{BB962C8B-B14F-4D97-AF65-F5344CB8AC3E}">
        <p14:creationId xmlns:p14="http://schemas.microsoft.com/office/powerpoint/2010/main" val="1109483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669" y="425003"/>
            <a:ext cx="11191741" cy="6104586"/>
          </a:xfrm>
        </p:spPr>
        <p:txBody>
          <a:bodyPr>
            <a:normAutofit lnSpcReduction="10000"/>
          </a:bodyPr>
          <a:lstStyle/>
          <a:p>
            <a:r>
              <a:rPr lang="kk-KZ" dirty="0"/>
              <a:t>Бірінші – осы объектіні басқалардан айырықшалайтын дистинкитивті ерекшеліктерге деген қозғалыс.</a:t>
            </a:r>
            <a:endParaRPr lang="ru-RU" dirty="0"/>
          </a:p>
          <a:p>
            <a:r>
              <a:rPr lang="kk-KZ" dirty="0"/>
              <a:t>Екіншісі – семиотикалық тұрғыдан саяси қайраткердің жат түсінігіне қарағанда төл түсінігіне енгізілуі ретінде түсінілетін өзіндік сипаттамаларды белгілеу.</a:t>
            </a:r>
            <a:endParaRPr lang="ru-RU" dirty="0"/>
          </a:p>
          <a:p>
            <a:r>
              <a:rPr lang="kk-KZ" dirty="0"/>
              <a:t>Үшіншісі – бұл саяси қайраткердің лидер жайлы семиотикалық түсінікке кірістірілуі, осы идеалдылыққа сай келетін оның сипат- тамаларының іріктелуі.</a:t>
            </a:r>
            <a:endParaRPr lang="ru-RU" dirty="0"/>
          </a:p>
          <a:p>
            <a:r>
              <a:rPr lang="kk-KZ" dirty="0"/>
              <a:t>Төртіншісі – жүзеге асырылып қойған лидердің семиотикалық моделіне саяси қайраткердің кірістірілуі (мысалға, «Ленин ізін жалғастырушы Сталин»). Тек модельге ғана енгізілуі, өйткені біз лидерді шынайы тұлға ретінде емес, ал символ ретінде анық- таймыз.</a:t>
            </a:r>
            <a:endParaRPr lang="ru-RU" dirty="0"/>
          </a:p>
          <a:p>
            <a:r>
              <a:rPr lang="kk-KZ" dirty="0"/>
              <a:t>Бесіншісі – саяси қайраткердің актер іс-əрекетінің моделіне кірістірілуі, ал ол қайдан гөрі семиотикалық түрде толыққанды объект, оның өмірінің мəні ретінде белгілердің туылуы қарас- тырылады.</a:t>
            </a:r>
            <a:endParaRPr lang="ru-RU" dirty="0"/>
          </a:p>
        </p:txBody>
      </p:sp>
    </p:spTree>
    <p:extLst>
      <p:ext uri="{BB962C8B-B14F-4D97-AF65-F5344CB8AC3E}">
        <p14:creationId xmlns:p14="http://schemas.microsoft.com/office/powerpoint/2010/main" val="1288462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25004"/>
            <a:ext cx="10515600" cy="6117464"/>
          </a:xfrm>
        </p:spPr>
        <p:txBody>
          <a:bodyPr>
            <a:normAutofit fontScale="85000" lnSpcReduction="10000"/>
          </a:bodyPr>
          <a:lstStyle/>
          <a:p>
            <a:r>
              <a:rPr lang="kk-KZ" dirty="0"/>
              <a:t>Алтыншысы – қабылдаудың басқа арналарын семиотикалық түрде пайдалану, олардың негізгісі ретінде визуалдылық түсініледі, соның өзінде визуалды семиотикалық вербалдыдан ерекшелінеді, ол өз кезегінде аз ескеріледі</a:t>
            </a:r>
            <a:r>
              <a:rPr lang="kk-KZ" dirty="0" smtClean="0"/>
              <a:t>.</a:t>
            </a:r>
            <a:endParaRPr lang="ru-RU" dirty="0"/>
          </a:p>
          <a:p>
            <a:r>
              <a:rPr lang="kk-KZ" dirty="0" smtClean="0"/>
              <a:t>Жетіншісі </a:t>
            </a:r>
            <a:r>
              <a:rPr lang="kk-KZ" dirty="0"/>
              <a:t>– жиналыстар, парадтар мен басқа перформанс- тардың символикалдығын, партияның визуалды сипаттамаларын құру жоспарында символикалдыққа жолдамаланатындарды белсенді түрде қолдану.</a:t>
            </a:r>
            <a:endParaRPr lang="ru-RU" dirty="0"/>
          </a:p>
          <a:p>
            <a:r>
              <a:rPr lang="kk-KZ" dirty="0"/>
              <a:t>Сегізіншісі – бұқаралық коммуникация үрдістерін, белгілі бір мақалаларды басу, қандай да болсын көзқарастарға жауап беруді белсенді басқару. Бұл вербалды ағым болғандықтан, ол символи- калылық үрдістеріне бағынады.</a:t>
            </a:r>
            <a:endParaRPr lang="ru-RU" dirty="0"/>
          </a:p>
          <a:p>
            <a:r>
              <a:rPr lang="kk-KZ" dirty="0"/>
              <a:t>Тоғызыншысы – принципиалды түрде символикалық болып табылатын сөз жарандар түріндегі коммуникацияның автономды ағындарымен күрес.</a:t>
            </a:r>
            <a:endParaRPr lang="ru-RU" dirty="0"/>
          </a:p>
          <a:p>
            <a:r>
              <a:rPr lang="kk-KZ" dirty="0"/>
              <a:t>Оныншы – киім, шаш жинау, көзқарас сияқты автономиялық салалардың символикалылығы. Басқа, яғни вербалды емес арна- ларды белсенді түрде қолданатын алтыншы жолға қарағанда, бұл жағдайда біз форма ретінде қабылдаудың қандай да болсын арна- сының элементтерін қолданатын белгілер жүйесін құраймыз</a:t>
            </a:r>
            <a:r>
              <a:rPr lang="kk-KZ" dirty="0" smtClean="0"/>
              <a:t>.</a:t>
            </a:r>
            <a:endParaRPr lang="ru-RU" dirty="0"/>
          </a:p>
        </p:txBody>
      </p:sp>
    </p:spTree>
    <p:extLst>
      <p:ext uri="{BB962C8B-B14F-4D97-AF65-F5344CB8AC3E}">
        <p14:creationId xmlns:p14="http://schemas.microsoft.com/office/powerpoint/2010/main" val="23538715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1943</Words>
  <Application>Microsoft Office PowerPoint</Application>
  <PresentationFormat>Широкоэкранный</PresentationFormat>
  <Paragraphs>97</Paragraphs>
  <Slides>22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22</vt:i4>
      </vt:variant>
    </vt:vector>
  </HeadingPairs>
  <TitlesOfParts>
    <vt:vector size="26" baseType="lpstr">
      <vt:lpstr>Arial</vt:lpstr>
      <vt:lpstr>Calibri</vt:lpstr>
      <vt:lpstr>Calibri Light</vt:lpstr>
      <vt:lpstr>Тема Office</vt:lpstr>
      <vt:lpstr>ӘЛ-ФАРАБИ АТЫНДАҒЫ ҚАЗАҚ ҰЛТТЫҚ УНИВЕРСИТЕТІ</vt:lpstr>
      <vt:lpstr>Презентация PowerPoint</vt:lpstr>
      <vt:lpstr>Дәріс жоспары: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Ұқсамау емес, шынайы болу</vt:lpstr>
      <vt:lpstr>Шынайы болу үшін ұқсау</vt:lpstr>
      <vt:lpstr>Шынайы болу үшін ұқсау</vt:lpstr>
      <vt:lpstr>Саяси аңыздар үшін келесі айырықшаланған ерекшеліктер сипатты болып келеді:</vt:lpstr>
      <vt:lpstr>Аңыздардың түрлері</vt:lpstr>
      <vt:lpstr>Аңыздық хабарламаның негізгі белгілері</vt:lpstr>
      <vt:lpstr>Саясаткерлердің мифологиялық бейнелері</vt:lpstr>
      <vt:lpstr>Позициялану мен имидждің түзетілуі</vt:lpstr>
      <vt:lpstr>Бейне драматургиясы</vt:lpstr>
      <vt:lpstr>Саяси актерлердің ұнамды рөлдері (имидж доминанттары)</vt:lpstr>
      <vt:lpstr>Бағынушының қызметінде терең түсінік иеленетін адамның лидер ретінде назарға алынуы – ерекше ғылым. Қол астындағы жұмысшысымен қарастырылатын сұрақтарды жеткілікті түрде шеше алмауын сезе отырып, лидер келесі əдістерге сүйенеді:</vt:lpstr>
      <vt:lpstr>Қазіргі таңда сегіз түрлі психологиялық рөл бар, олар саяси топтың ішінен көрініс таба алады:</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Абжаппарова Айгуль</cp:lastModifiedBy>
  <cp:revision>29</cp:revision>
  <dcterms:created xsi:type="dcterms:W3CDTF">2021-01-25T08:46:53Z</dcterms:created>
  <dcterms:modified xsi:type="dcterms:W3CDTF">2021-03-05T06:03:18Z</dcterms:modified>
</cp:coreProperties>
</file>